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drawingml.diagramColors+xml" PartName="/ppt/diagrams/colors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1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59" r:id="rId5"/>
    <p:sldId id="260" r:id="rId6"/>
    <p:sldId id="263" r:id="rId7"/>
    <p:sldId id="265" r:id="rId8"/>
    <p:sldId id="267" r:id="rId9"/>
    <p:sldId id="264" r:id="rId10"/>
    <p:sldId id="261" r:id="rId11"/>
    <p:sldId id="262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8E8CC-B2F8-4E19-BDBC-16D7428B8927}" type="doc">
      <dgm:prSet loTypeId="urn:microsoft.com/office/officeart/2005/8/layout/cycle3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3890EA4D-8CF3-4D1E-A328-E111A76D9FC1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Ξύλινη σανίδα 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AC0F7C-DEF7-4152-A132-5E8C73C42A47}" type="parTrans" cxnId="{670B40A9-018D-4EB2-A7E7-11C1404A8B19}">
      <dgm:prSet/>
      <dgm:spPr/>
      <dgm:t>
        <a:bodyPr/>
        <a:lstStyle/>
        <a:p>
          <a:endParaRPr lang="el-GR"/>
        </a:p>
      </dgm:t>
    </dgm:pt>
    <dgm:pt modelId="{E3E61CE5-9AD5-482F-A1D0-71D2D1191AD4}" type="sibTrans" cxnId="{670B40A9-018D-4EB2-A7E7-11C1404A8B19}">
      <dgm:prSet/>
      <dgm:spPr/>
      <dgm:t>
        <a:bodyPr/>
        <a:lstStyle/>
        <a:p>
          <a:endParaRPr lang="el-GR"/>
        </a:p>
      </dgm:t>
    </dgm:pt>
    <dgm:pt modelId="{680F9CBE-E72E-4CB7-B447-113B0A69A903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Μοιρογνωμόνιο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4E38FC-FF7D-483C-959A-7D28B5EDB81B}" type="parTrans" cxnId="{2A91FCEE-CAD4-4E24-B97E-5B3FCE5D657C}">
      <dgm:prSet/>
      <dgm:spPr/>
      <dgm:t>
        <a:bodyPr/>
        <a:lstStyle/>
        <a:p>
          <a:endParaRPr lang="el-GR"/>
        </a:p>
      </dgm:t>
    </dgm:pt>
    <dgm:pt modelId="{ECC5CAC9-6822-4059-A13F-64193700E571}" type="sibTrans" cxnId="{2A91FCEE-CAD4-4E24-B97E-5B3FCE5D657C}">
      <dgm:prSet/>
      <dgm:spPr/>
      <dgm:t>
        <a:bodyPr/>
        <a:lstStyle/>
        <a:p>
          <a:endParaRPr lang="el-GR"/>
        </a:p>
      </dgm:t>
    </dgm:pt>
    <dgm:pt modelId="{0DB42890-F8C1-4634-8779-363AE83839BC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Μολύβι 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B5FCB5-6E69-4F57-BFAE-F0DF7293A21F}" type="parTrans" cxnId="{3219A9BE-9CF5-4CF8-A6F3-D65811D9EF52}">
      <dgm:prSet/>
      <dgm:spPr/>
      <dgm:t>
        <a:bodyPr/>
        <a:lstStyle/>
        <a:p>
          <a:endParaRPr lang="el-GR"/>
        </a:p>
      </dgm:t>
    </dgm:pt>
    <dgm:pt modelId="{28219B42-1301-498A-9025-02DBD095A5BE}" type="sibTrans" cxnId="{3219A9BE-9CF5-4CF8-A6F3-D65811D9EF52}">
      <dgm:prSet/>
      <dgm:spPr/>
      <dgm:t>
        <a:bodyPr/>
        <a:lstStyle/>
        <a:p>
          <a:endParaRPr lang="el-GR"/>
        </a:p>
      </dgm:t>
    </dgm:pt>
    <dgm:pt modelId="{7E949523-717D-430F-88AB-F5DC5660C3CF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Κόλλα 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2420BF-8389-4EA8-9997-0673157F25E4}" type="parTrans" cxnId="{D32B97A9-1C57-4180-BE18-5A5158E4D3BE}">
      <dgm:prSet/>
      <dgm:spPr/>
      <dgm:t>
        <a:bodyPr/>
        <a:lstStyle/>
        <a:p>
          <a:endParaRPr lang="el-GR"/>
        </a:p>
      </dgm:t>
    </dgm:pt>
    <dgm:pt modelId="{1C196219-AA6F-4354-A3E3-556C7CBD3D16}" type="sibTrans" cxnId="{D32B97A9-1C57-4180-BE18-5A5158E4D3BE}">
      <dgm:prSet/>
      <dgm:spPr/>
      <dgm:t>
        <a:bodyPr/>
        <a:lstStyle/>
        <a:p>
          <a:endParaRPr lang="el-GR"/>
        </a:p>
      </dgm:t>
    </dgm:pt>
    <dgm:pt modelId="{DE8EB156-DB49-430B-8E16-709D365C0DE2}">
      <dgm:prSet phldrT="[Κείμενο]"/>
      <dgm:spPr/>
      <dgm:t>
        <a:bodyPr/>
        <a:lstStyle/>
        <a:p>
          <a:r>
            <a:rPr lang="el-GR" altLang="el-GR" b="1" dirty="0" smtClean="0"/>
            <a:t>Χρώματα </a:t>
          </a:r>
          <a:endParaRPr lang="el-GR" b="1" dirty="0"/>
        </a:p>
      </dgm:t>
    </dgm:pt>
    <dgm:pt modelId="{ACA7CB15-39D8-49BE-A162-62F5B70B1BDE}" type="parTrans" cxnId="{037D4C99-2F71-4BA2-A737-ECD28770C93E}">
      <dgm:prSet/>
      <dgm:spPr/>
      <dgm:t>
        <a:bodyPr/>
        <a:lstStyle/>
        <a:p>
          <a:endParaRPr lang="el-GR"/>
        </a:p>
      </dgm:t>
    </dgm:pt>
    <dgm:pt modelId="{2120F2EE-496B-43FA-BD50-7CD9C38C144D}" type="sibTrans" cxnId="{037D4C99-2F71-4BA2-A737-ECD28770C93E}">
      <dgm:prSet/>
      <dgm:spPr/>
      <dgm:t>
        <a:bodyPr/>
        <a:lstStyle/>
        <a:p>
          <a:endParaRPr lang="el-GR"/>
        </a:p>
      </dgm:t>
    </dgm:pt>
    <dgm:pt modelId="{F2DC9879-CAF8-447A-8F8D-4B13EF75F2D6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Ψαλίδι 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855231-020C-4446-9AD1-A1FD95DCC25A}" type="parTrans" cxnId="{378D3095-554C-437E-9FEB-72BD3AE9250F}">
      <dgm:prSet/>
      <dgm:spPr/>
      <dgm:t>
        <a:bodyPr/>
        <a:lstStyle/>
        <a:p>
          <a:endParaRPr lang="el-GR"/>
        </a:p>
      </dgm:t>
    </dgm:pt>
    <dgm:pt modelId="{90455EEC-CB5F-4AEC-9126-9B3A5C2C3FCF}" type="sibTrans" cxnId="{378D3095-554C-437E-9FEB-72BD3AE9250F}">
      <dgm:prSet/>
      <dgm:spPr/>
      <dgm:t>
        <a:bodyPr/>
        <a:lstStyle/>
        <a:p>
          <a:endParaRPr lang="el-GR"/>
        </a:p>
      </dgm:t>
    </dgm:pt>
    <dgm:pt modelId="{14F78A6E-93B1-48E8-843A-8C7963F6DAD5}">
      <dgm:prSet phldrT="[Κείμενο]"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Λευκό χαρτόνι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FE515A-618E-4788-88D6-D0A5A701C4E6}" type="parTrans" cxnId="{72FDECF7-ED83-44CA-9955-2B217F8FF17B}">
      <dgm:prSet/>
      <dgm:spPr/>
      <dgm:t>
        <a:bodyPr/>
        <a:lstStyle/>
        <a:p>
          <a:endParaRPr lang="el-GR"/>
        </a:p>
      </dgm:t>
    </dgm:pt>
    <dgm:pt modelId="{3C97AF5C-87E9-4405-92BE-CD70A90D20B0}" type="sibTrans" cxnId="{72FDECF7-ED83-44CA-9955-2B217F8FF17B}">
      <dgm:prSet/>
      <dgm:spPr/>
      <dgm:t>
        <a:bodyPr/>
        <a:lstStyle/>
        <a:p>
          <a:endParaRPr lang="el-GR"/>
        </a:p>
      </dgm:t>
    </dgm:pt>
    <dgm:pt modelId="{DF539A5E-C792-47D2-AD24-7B17493FF124}">
      <dgm:prSet/>
      <dgm:spPr/>
      <dgm:t>
        <a:bodyPr/>
        <a:lstStyle/>
        <a:p>
          <a:r>
            <a:rPr lang="el-GR" alt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Χάρακα </a:t>
          </a:r>
          <a:endParaRPr lang="el-G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E3FD38-53B7-49D6-8212-5D406104937A}" type="parTrans" cxnId="{83070717-189C-42C2-87AB-A6A4CDDE0BAF}">
      <dgm:prSet/>
      <dgm:spPr/>
      <dgm:t>
        <a:bodyPr/>
        <a:lstStyle/>
        <a:p>
          <a:endParaRPr lang="el-GR"/>
        </a:p>
      </dgm:t>
    </dgm:pt>
    <dgm:pt modelId="{63D77DF1-0DBE-400D-93B2-D56750C5BF56}" type="sibTrans" cxnId="{83070717-189C-42C2-87AB-A6A4CDDE0BAF}">
      <dgm:prSet/>
      <dgm:spPr/>
      <dgm:t>
        <a:bodyPr/>
        <a:lstStyle/>
        <a:p>
          <a:endParaRPr lang="el-GR"/>
        </a:p>
      </dgm:t>
    </dgm:pt>
    <dgm:pt modelId="{ACB3955F-59A5-4604-907C-CEDE4E622770}" type="pres">
      <dgm:prSet presAssocID="{FB08E8CC-B2F8-4E19-BDBC-16D7428B89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2CAC57D-5B60-4D1C-A597-9E9674985693}" type="pres">
      <dgm:prSet presAssocID="{FB08E8CC-B2F8-4E19-BDBC-16D7428B8927}" presName="cycle" presStyleCnt="0"/>
      <dgm:spPr/>
    </dgm:pt>
    <dgm:pt modelId="{B437CB4C-F072-406C-A20D-21C17038C1F5}" type="pres">
      <dgm:prSet presAssocID="{3890EA4D-8CF3-4D1E-A328-E111A76D9FC1}" presName="nodeFirstNode" presStyleLbl="node1" presStyleIdx="0" presStyleCnt="8" custRadScaleRad="105402" custRadScaleInc="451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F7184B-E0B4-4AD6-9E84-41A486BC2DE0}" type="pres">
      <dgm:prSet presAssocID="{E3E61CE5-9AD5-482F-A1D0-71D2D1191AD4}" presName="sibTransFirstNode" presStyleLbl="bgShp" presStyleIdx="0" presStyleCnt="1"/>
      <dgm:spPr/>
      <dgm:t>
        <a:bodyPr/>
        <a:lstStyle/>
        <a:p>
          <a:endParaRPr lang="el-GR"/>
        </a:p>
      </dgm:t>
    </dgm:pt>
    <dgm:pt modelId="{9AE869AF-1E89-42C3-A95A-B65232C4EA7D}" type="pres">
      <dgm:prSet presAssocID="{680F9CBE-E72E-4CB7-B447-113B0A69A903}" presName="nodeFollowingNodes" presStyleLbl="node1" presStyleIdx="1" presStyleCnt="8" custRadScaleRad="105436" custRadScaleInc="59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5630C2-4A46-44B1-91C9-A10F50A7BD72}" type="pres">
      <dgm:prSet presAssocID="{14F78A6E-93B1-48E8-843A-8C7963F6DAD5}" presName="nodeFollowingNodes" presStyleLbl="node1" presStyleIdx="2" presStyleCnt="8" custRadScaleRad="103462" custRadScaleInc="-74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8E8358D-A7D3-40E0-B9D8-75896D18D3B8}" type="pres">
      <dgm:prSet presAssocID="{DF539A5E-C792-47D2-AD24-7B17493FF124}" presName="nodeFollowingNodes" presStyleLbl="node1" presStyleIdx="3" presStyleCnt="8" custRadScaleRad="98758" custRadScaleInc="-890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810605-3014-4DBF-83A4-A342CED02FD8}" type="pres">
      <dgm:prSet presAssocID="{F2DC9879-CAF8-447A-8F8D-4B13EF75F2D6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1F0805-BDEE-4BDD-BB33-A073B77FE9EE}" type="pres">
      <dgm:prSet presAssocID="{0DB42890-F8C1-4634-8779-363AE83839BC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50CAC8-3AB9-4B8E-9EE4-D36C7977235B}" type="pres">
      <dgm:prSet presAssocID="{7E949523-717D-430F-88AB-F5DC5660C3CF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53AB33-D367-4134-9085-C11729AF7621}" type="pres">
      <dgm:prSet presAssocID="{DE8EB156-DB49-430B-8E16-709D365C0DE2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2FDECF7-ED83-44CA-9955-2B217F8FF17B}" srcId="{FB08E8CC-B2F8-4E19-BDBC-16D7428B8927}" destId="{14F78A6E-93B1-48E8-843A-8C7963F6DAD5}" srcOrd="2" destOrd="0" parTransId="{23FE515A-618E-4788-88D6-D0A5A701C4E6}" sibTransId="{3C97AF5C-87E9-4405-92BE-CD70A90D20B0}"/>
    <dgm:cxn modelId="{797AEC9D-9B03-4607-ACF9-8CFED0F702DE}" type="presOf" srcId="{DF539A5E-C792-47D2-AD24-7B17493FF124}" destId="{78E8358D-A7D3-40E0-B9D8-75896D18D3B8}" srcOrd="0" destOrd="0" presId="urn:microsoft.com/office/officeart/2005/8/layout/cycle3"/>
    <dgm:cxn modelId="{D32B97A9-1C57-4180-BE18-5A5158E4D3BE}" srcId="{FB08E8CC-B2F8-4E19-BDBC-16D7428B8927}" destId="{7E949523-717D-430F-88AB-F5DC5660C3CF}" srcOrd="6" destOrd="0" parTransId="{862420BF-8389-4EA8-9997-0673157F25E4}" sibTransId="{1C196219-AA6F-4354-A3E3-556C7CBD3D16}"/>
    <dgm:cxn modelId="{037D4C99-2F71-4BA2-A737-ECD28770C93E}" srcId="{FB08E8CC-B2F8-4E19-BDBC-16D7428B8927}" destId="{DE8EB156-DB49-430B-8E16-709D365C0DE2}" srcOrd="7" destOrd="0" parTransId="{ACA7CB15-39D8-49BE-A162-62F5B70B1BDE}" sibTransId="{2120F2EE-496B-43FA-BD50-7CD9C38C144D}"/>
    <dgm:cxn modelId="{2A91FCEE-CAD4-4E24-B97E-5B3FCE5D657C}" srcId="{FB08E8CC-B2F8-4E19-BDBC-16D7428B8927}" destId="{680F9CBE-E72E-4CB7-B447-113B0A69A903}" srcOrd="1" destOrd="0" parTransId="{B94E38FC-FF7D-483C-959A-7D28B5EDB81B}" sibTransId="{ECC5CAC9-6822-4059-A13F-64193700E571}"/>
    <dgm:cxn modelId="{0BE399F9-2F35-45AD-B1B8-F99F853922C1}" type="presOf" srcId="{DE8EB156-DB49-430B-8E16-709D365C0DE2}" destId="{3453AB33-D367-4134-9085-C11729AF7621}" srcOrd="0" destOrd="0" presId="urn:microsoft.com/office/officeart/2005/8/layout/cycle3"/>
    <dgm:cxn modelId="{3219A9BE-9CF5-4CF8-A6F3-D65811D9EF52}" srcId="{FB08E8CC-B2F8-4E19-BDBC-16D7428B8927}" destId="{0DB42890-F8C1-4634-8779-363AE83839BC}" srcOrd="5" destOrd="0" parTransId="{96B5FCB5-6E69-4F57-BFAE-F0DF7293A21F}" sibTransId="{28219B42-1301-498A-9025-02DBD095A5BE}"/>
    <dgm:cxn modelId="{83070717-189C-42C2-87AB-A6A4CDDE0BAF}" srcId="{FB08E8CC-B2F8-4E19-BDBC-16D7428B8927}" destId="{DF539A5E-C792-47D2-AD24-7B17493FF124}" srcOrd="3" destOrd="0" parTransId="{A9E3FD38-53B7-49D6-8212-5D406104937A}" sibTransId="{63D77DF1-0DBE-400D-93B2-D56750C5BF56}"/>
    <dgm:cxn modelId="{4E2F01AC-378F-4AB6-AFED-07D2B1245C82}" type="presOf" srcId="{3890EA4D-8CF3-4D1E-A328-E111A76D9FC1}" destId="{B437CB4C-F072-406C-A20D-21C17038C1F5}" srcOrd="0" destOrd="0" presId="urn:microsoft.com/office/officeart/2005/8/layout/cycle3"/>
    <dgm:cxn modelId="{BCCD5353-9EBF-4F7C-B2FF-D69880B7D46E}" type="presOf" srcId="{0DB42890-F8C1-4634-8779-363AE83839BC}" destId="{0D1F0805-BDEE-4BDD-BB33-A073B77FE9EE}" srcOrd="0" destOrd="0" presId="urn:microsoft.com/office/officeart/2005/8/layout/cycle3"/>
    <dgm:cxn modelId="{7174678F-5803-44C7-A41A-72FB130E862A}" type="presOf" srcId="{F2DC9879-CAF8-447A-8F8D-4B13EF75F2D6}" destId="{EA810605-3014-4DBF-83A4-A342CED02FD8}" srcOrd="0" destOrd="0" presId="urn:microsoft.com/office/officeart/2005/8/layout/cycle3"/>
    <dgm:cxn modelId="{CA16F683-113C-461A-834D-1C5C221BD40D}" type="presOf" srcId="{E3E61CE5-9AD5-482F-A1D0-71D2D1191AD4}" destId="{C3F7184B-E0B4-4AD6-9E84-41A486BC2DE0}" srcOrd="0" destOrd="0" presId="urn:microsoft.com/office/officeart/2005/8/layout/cycle3"/>
    <dgm:cxn modelId="{378D3095-554C-437E-9FEB-72BD3AE9250F}" srcId="{FB08E8CC-B2F8-4E19-BDBC-16D7428B8927}" destId="{F2DC9879-CAF8-447A-8F8D-4B13EF75F2D6}" srcOrd="4" destOrd="0" parTransId="{AA855231-020C-4446-9AD1-A1FD95DCC25A}" sibTransId="{90455EEC-CB5F-4AEC-9126-9B3A5C2C3FCF}"/>
    <dgm:cxn modelId="{670B40A9-018D-4EB2-A7E7-11C1404A8B19}" srcId="{FB08E8CC-B2F8-4E19-BDBC-16D7428B8927}" destId="{3890EA4D-8CF3-4D1E-A328-E111A76D9FC1}" srcOrd="0" destOrd="0" parTransId="{B0AC0F7C-DEF7-4152-A132-5E8C73C42A47}" sibTransId="{E3E61CE5-9AD5-482F-A1D0-71D2D1191AD4}"/>
    <dgm:cxn modelId="{1CA032DE-CF0A-42B7-A5F1-CC54E940FDFE}" type="presOf" srcId="{14F78A6E-93B1-48E8-843A-8C7963F6DAD5}" destId="{C15630C2-4A46-44B1-91C9-A10F50A7BD72}" srcOrd="0" destOrd="0" presId="urn:microsoft.com/office/officeart/2005/8/layout/cycle3"/>
    <dgm:cxn modelId="{8565B34E-D914-43CE-BD45-5FBCFF9FD60C}" type="presOf" srcId="{680F9CBE-E72E-4CB7-B447-113B0A69A903}" destId="{9AE869AF-1E89-42C3-A95A-B65232C4EA7D}" srcOrd="0" destOrd="0" presId="urn:microsoft.com/office/officeart/2005/8/layout/cycle3"/>
    <dgm:cxn modelId="{368CDBCA-5AC0-41C9-A159-1D7B39892E6D}" type="presOf" srcId="{7E949523-717D-430F-88AB-F5DC5660C3CF}" destId="{5C50CAC8-3AB9-4B8E-9EE4-D36C7977235B}" srcOrd="0" destOrd="0" presId="urn:microsoft.com/office/officeart/2005/8/layout/cycle3"/>
    <dgm:cxn modelId="{EF9FBC2B-460E-4FEC-9283-84EF4ECBAA3A}" type="presOf" srcId="{FB08E8CC-B2F8-4E19-BDBC-16D7428B8927}" destId="{ACB3955F-59A5-4604-907C-CEDE4E622770}" srcOrd="0" destOrd="0" presId="urn:microsoft.com/office/officeart/2005/8/layout/cycle3"/>
    <dgm:cxn modelId="{D1955A70-7089-4333-A341-C93CCBA1445F}" type="presParOf" srcId="{ACB3955F-59A5-4604-907C-CEDE4E622770}" destId="{82CAC57D-5B60-4D1C-A597-9E9674985693}" srcOrd="0" destOrd="0" presId="urn:microsoft.com/office/officeart/2005/8/layout/cycle3"/>
    <dgm:cxn modelId="{117A14D7-5B9E-4DC4-828F-BD65376F04FE}" type="presParOf" srcId="{82CAC57D-5B60-4D1C-A597-9E9674985693}" destId="{B437CB4C-F072-406C-A20D-21C17038C1F5}" srcOrd="0" destOrd="0" presId="urn:microsoft.com/office/officeart/2005/8/layout/cycle3"/>
    <dgm:cxn modelId="{07328090-E834-4563-A209-10C7C2A6F744}" type="presParOf" srcId="{82CAC57D-5B60-4D1C-A597-9E9674985693}" destId="{C3F7184B-E0B4-4AD6-9E84-41A486BC2DE0}" srcOrd="1" destOrd="0" presId="urn:microsoft.com/office/officeart/2005/8/layout/cycle3"/>
    <dgm:cxn modelId="{53620CE8-F725-4FE6-91C1-FC7FF0750499}" type="presParOf" srcId="{82CAC57D-5B60-4D1C-A597-9E9674985693}" destId="{9AE869AF-1E89-42C3-A95A-B65232C4EA7D}" srcOrd="2" destOrd="0" presId="urn:microsoft.com/office/officeart/2005/8/layout/cycle3"/>
    <dgm:cxn modelId="{687A211D-C3F8-4CD6-A53B-F4CDDC9C9E36}" type="presParOf" srcId="{82CAC57D-5B60-4D1C-A597-9E9674985693}" destId="{C15630C2-4A46-44B1-91C9-A10F50A7BD72}" srcOrd="3" destOrd="0" presId="urn:microsoft.com/office/officeart/2005/8/layout/cycle3"/>
    <dgm:cxn modelId="{ED154846-87AB-4725-B5F4-7BBC2E86D618}" type="presParOf" srcId="{82CAC57D-5B60-4D1C-A597-9E9674985693}" destId="{78E8358D-A7D3-40E0-B9D8-75896D18D3B8}" srcOrd="4" destOrd="0" presId="urn:microsoft.com/office/officeart/2005/8/layout/cycle3"/>
    <dgm:cxn modelId="{F1BAD28D-FFA0-47AF-B17E-E225BDF3D605}" type="presParOf" srcId="{82CAC57D-5B60-4D1C-A597-9E9674985693}" destId="{EA810605-3014-4DBF-83A4-A342CED02FD8}" srcOrd="5" destOrd="0" presId="urn:microsoft.com/office/officeart/2005/8/layout/cycle3"/>
    <dgm:cxn modelId="{2F736ECB-06AA-4697-ADAD-0BC68D038D18}" type="presParOf" srcId="{82CAC57D-5B60-4D1C-A597-9E9674985693}" destId="{0D1F0805-BDEE-4BDD-BB33-A073B77FE9EE}" srcOrd="6" destOrd="0" presId="urn:microsoft.com/office/officeart/2005/8/layout/cycle3"/>
    <dgm:cxn modelId="{11B28F25-9471-4FC2-A425-722DDFCD7025}" type="presParOf" srcId="{82CAC57D-5B60-4D1C-A597-9E9674985693}" destId="{5C50CAC8-3AB9-4B8E-9EE4-D36C7977235B}" srcOrd="7" destOrd="0" presId="urn:microsoft.com/office/officeart/2005/8/layout/cycle3"/>
    <dgm:cxn modelId="{A544D1EE-9C5A-46D1-966C-68AB89EC9EA9}" type="presParOf" srcId="{82CAC57D-5B60-4D1C-A597-9E9674985693}" destId="{3453AB33-D367-4134-9085-C11729AF7621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F7184B-E0B4-4AD6-9E84-41A486BC2DE0}">
      <dsp:nvSpPr>
        <dsp:cNvPr id="0" name=""/>
        <dsp:cNvSpPr/>
      </dsp:nvSpPr>
      <dsp:spPr>
        <a:xfrm>
          <a:off x="1077846" y="-56239"/>
          <a:ext cx="6383523" cy="6383523"/>
        </a:xfrm>
        <a:prstGeom prst="circularArrow">
          <a:avLst>
            <a:gd name="adj1" fmla="val 5544"/>
            <a:gd name="adj2" fmla="val 330680"/>
            <a:gd name="adj3" fmla="val 14636564"/>
            <a:gd name="adj4" fmla="val 16881430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37CB4C-F072-406C-A20D-21C17038C1F5}">
      <dsp:nvSpPr>
        <dsp:cNvPr id="0" name=""/>
        <dsp:cNvSpPr/>
      </dsp:nvSpPr>
      <dsp:spPr>
        <a:xfrm>
          <a:off x="3361546" y="0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Ξύλινη σανίδα 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1546" y="0"/>
        <a:ext cx="1816122" cy="908061"/>
      </dsp:txXfrm>
    </dsp:sp>
    <dsp:sp modelId="{9AE869AF-1E89-42C3-A95A-B65232C4EA7D}">
      <dsp:nvSpPr>
        <dsp:cNvPr id="0" name=""/>
        <dsp:cNvSpPr/>
      </dsp:nvSpPr>
      <dsp:spPr>
        <a:xfrm>
          <a:off x="5308957" y="703868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465289"/>
                <a:satOff val="1599"/>
                <a:lumOff val="-7675"/>
                <a:alphaOff val="0"/>
                <a:tint val="50000"/>
                <a:satMod val="300000"/>
              </a:schemeClr>
            </a:gs>
            <a:gs pos="35000">
              <a:schemeClr val="accent5">
                <a:hueOff val="465289"/>
                <a:satOff val="1599"/>
                <a:lumOff val="-7675"/>
                <a:alphaOff val="0"/>
                <a:tint val="37000"/>
                <a:satMod val="300000"/>
              </a:schemeClr>
            </a:gs>
            <a:gs pos="100000">
              <a:schemeClr val="accent5">
                <a:hueOff val="465289"/>
                <a:satOff val="1599"/>
                <a:lumOff val="-76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Μοιρογνωμόνιο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8957" y="703868"/>
        <a:ext cx="1816122" cy="908061"/>
      </dsp:txXfrm>
    </dsp:sp>
    <dsp:sp modelId="{C15630C2-4A46-44B1-91C9-A10F50A7BD72}">
      <dsp:nvSpPr>
        <dsp:cNvPr id="0" name=""/>
        <dsp:cNvSpPr/>
      </dsp:nvSpPr>
      <dsp:spPr>
        <a:xfrm>
          <a:off x="6083720" y="2579327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930578"/>
                <a:satOff val="3199"/>
                <a:lumOff val="-15350"/>
                <a:alphaOff val="0"/>
                <a:tint val="50000"/>
                <a:satMod val="300000"/>
              </a:schemeClr>
            </a:gs>
            <a:gs pos="35000">
              <a:schemeClr val="accent5">
                <a:hueOff val="930578"/>
                <a:satOff val="3199"/>
                <a:lumOff val="-15350"/>
                <a:alphaOff val="0"/>
                <a:tint val="37000"/>
                <a:satMod val="300000"/>
              </a:schemeClr>
            </a:gs>
            <a:gs pos="100000">
              <a:schemeClr val="accent5">
                <a:hueOff val="930578"/>
                <a:satOff val="3199"/>
                <a:lumOff val="-153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Λευκό χαρτόνι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83720" y="2579327"/>
        <a:ext cx="1816122" cy="908061"/>
      </dsp:txXfrm>
    </dsp:sp>
    <dsp:sp modelId="{78E8358D-A7D3-40E0-B9D8-75896D18D3B8}">
      <dsp:nvSpPr>
        <dsp:cNvPr id="0" name=""/>
        <dsp:cNvSpPr/>
      </dsp:nvSpPr>
      <dsp:spPr>
        <a:xfrm>
          <a:off x="5286412" y="4504208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1395868"/>
                <a:satOff val="4798"/>
                <a:lumOff val="-23025"/>
                <a:alphaOff val="0"/>
                <a:tint val="50000"/>
                <a:satMod val="300000"/>
              </a:schemeClr>
            </a:gs>
            <a:gs pos="35000">
              <a:schemeClr val="accent5">
                <a:hueOff val="1395868"/>
                <a:satOff val="4798"/>
                <a:lumOff val="-23025"/>
                <a:alphaOff val="0"/>
                <a:tint val="37000"/>
                <a:satMod val="300000"/>
              </a:schemeClr>
            </a:gs>
            <a:gs pos="100000">
              <a:schemeClr val="accent5">
                <a:hueOff val="1395868"/>
                <a:satOff val="4798"/>
                <a:lumOff val="-230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Χάρακα 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86412" y="4504208"/>
        <a:ext cx="1816122" cy="908061"/>
      </dsp:txXfrm>
    </dsp:sp>
    <dsp:sp modelId="{EA810605-3014-4DBF-83A4-A342CED02FD8}">
      <dsp:nvSpPr>
        <dsp:cNvPr id="0" name=""/>
        <dsp:cNvSpPr/>
      </dsp:nvSpPr>
      <dsp:spPr>
        <a:xfrm>
          <a:off x="3271061" y="5447145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1861157"/>
                <a:satOff val="6398"/>
                <a:lumOff val="-30701"/>
                <a:alphaOff val="0"/>
                <a:tint val="50000"/>
                <a:satMod val="300000"/>
              </a:schemeClr>
            </a:gs>
            <a:gs pos="35000">
              <a:schemeClr val="accent5">
                <a:hueOff val="1861157"/>
                <a:satOff val="6398"/>
                <a:lumOff val="-30701"/>
                <a:alphaOff val="0"/>
                <a:tint val="37000"/>
                <a:satMod val="300000"/>
              </a:schemeClr>
            </a:gs>
            <a:gs pos="100000">
              <a:schemeClr val="accent5">
                <a:hueOff val="1861157"/>
                <a:satOff val="6398"/>
                <a:lumOff val="-307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Ψαλίδι 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1061" y="5447145"/>
        <a:ext cx="1816122" cy="908061"/>
      </dsp:txXfrm>
    </dsp:sp>
    <dsp:sp modelId="{0D1F0805-BDEE-4BDD-BB33-A073B77FE9EE}">
      <dsp:nvSpPr>
        <dsp:cNvPr id="0" name=""/>
        <dsp:cNvSpPr/>
      </dsp:nvSpPr>
      <dsp:spPr>
        <a:xfrm>
          <a:off x="1346186" y="4649835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2326446"/>
                <a:satOff val="7997"/>
                <a:lumOff val="-38376"/>
                <a:alphaOff val="0"/>
                <a:tint val="50000"/>
                <a:satMod val="300000"/>
              </a:schemeClr>
            </a:gs>
            <a:gs pos="35000">
              <a:schemeClr val="accent5">
                <a:hueOff val="2326446"/>
                <a:satOff val="7997"/>
                <a:lumOff val="-38376"/>
                <a:alphaOff val="0"/>
                <a:tint val="37000"/>
                <a:satMod val="300000"/>
              </a:schemeClr>
            </a:gs>
            <a:gs pos="100000">
              <a:schemeClr val="accent5">
                <a:hueOff val="2326446"/>
                <a:satOff val="7997"/>
                <a:lumOff val="-383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Μολύβι 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46186" y="4649835"/>
        <a:ext cx="1816122" cy="908061"/>
      </dsp:txXfrm>
    </dsp:sp>
    <dsp:sp modelId="{5C50CAC8-3AB9-4B8E-9EE4-D36C7977235B}">
      <dsp:nvSpPr>
        <dsp:cNvPr id="0" name=""/>
        <dsp:cNvSpPr/>
      </dsp:nvSpPr>
      <dsp:spPr>
        <a:xfrm>
          <a:off x="548876" y="2724960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2791735"/>
                <a:satOff val="9597"/>
                <a:lumOff val="-46051"/>
                <a:alphaOff val="0"/>
                <a:tint val="50000"/>
                <a:satMod val="300000"/>
              </a:schemeClr>
            </a:gs>
            <a:gs pos="35000">
              <a:schemeClr val="accent5">
                <a:hueOff val="2791735"/>
                <a:satOff val="9597"/>
                <a:lumOff val="-46051"/>
                <a:alphaOff val="0"/>
                <a:tint val="37000"/>
                <a:satMod val="300000"/>
              </a:schemeClr>
            </a:gs>
            <a:gs pos="100000">
              <a:schemeClr val="accent5">
                <a:hueOff val="2791735"/>
                <a:satOff val="9597"/>
                <a:lumOff val="-460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Κόλλα </a:t>
          </a:r>
          <a:endParaRPr lang="el-G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8876" y="2724960"/>
        <a:ext cx="1816122" cy="908061"/>
      </dsp:txXfrm>
    </dsp:sp>
    <dsp:sp modelId="{3453AB33-D367-4134-9085-C11729AF7621}">
      <dsp:nvSpPr>
        <dsp:cNvPr id="0" name=""/>
        <dsp:cNvSpPr/>
      </dsp:nvSpPr>
      <dsp:spPr>
        <a:xfrm>
          <a:off x="1346186" y="800084"/>
          <a:ext cx="1816122" cy="908061"/>
        </a:xfrm>
        <a:prstGeom prst="roundRect">
          <a:avLst/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4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el-GR" sz="1600" b="1" kern="1200" dirty="0" smtClean="0"/>
            <a:t>Χρώματα </a:t>
          </a:r>
          <a:endParaRPr lang="el-GR" sz="1600" b="1" kern="1200" dirty="0"/>
        </a:p>
      </dsp:txBody>
      <dsp:txXfrm>
        <a:off x="1346186" y="800084"/>
        <a:ext cx="1816122" cy="908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3BE0-8D69-4997-AEE7-3810A8879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07FD-ADF7-4FB5-9B60-719FBF8365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49437-452A-41BC-ACCE-B6B9FF09BA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1FB9-6565-44E9-85D8-63ED1BC8C7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AD94-D847-4D1D-8DC6-A6DD2B167A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D550-E7F4-4A34-93C5-92EDB4A6FD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4C63-6072-4083-91B2-576D311A4A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7ED2-27CF-41C8-B1F6-B9D4C10872F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A081-2189-4726-AF99-77B5057B6E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15EE-4682-477F-8676-C38BD47A15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3C59-040E-4A2E-88B7-91DE164770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E03E4A-77F9-40F4-B8FC-3B8E6002E2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16503" y="764704"/>
            <a:ext cx="7549183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Ασε τη μπαταρια </a:t>
            </a:r>
          </a:p>
          <a:p>
            <a:pPr algn="ctr">
              <a:defRPr/>
            </a:pPr>
            <a:r>
              <a:rPr lang="el-GR" sz="54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Και</a:t>
            </a:r>
            <a:r>
              <a:rPr lang="el-GR" sz="5400" b="1" cap="all" dirty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l-GR" sz="54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«διαβασε» </a:t>
            </a:r>
            <a:r>
              <a:rPr lang="el-GR" sz="5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τον</a:t>
            </a:r>
            <a:r>
              <a:rPr lang="el-GR" sz="5400" b="1" cap="all" dirty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l-GR" sz="54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ηλιο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500438"/>
            <a:ext cx="30003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DOCUME~1\admin\LOCALS~1\Temp\Rar$DRa3816.40847\P_20180517_1237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214282" y="285728"/>
            <a:ext cx="8768105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12:30 </a:t>
            </a:r>
            <a:endParaRPr lang="el-G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l-G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Μεσημέρι στην αυλή του σχολείου μας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C:\DOCUME~1\admin\LOCALS~1\Temp\Rar$DRa3816.2253\P_20180517_123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214282" y="428604"/>
            <a:ext cx="19543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~1\admin\LOCALS~1\Temp\Rar$DRa612.22055\P_20180517_124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135606" y="923433"/>
            <a:ext cx="3888244" cy="169277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6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Τσεβελέκου</a:t>
            </a: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Ηλιάνα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Νοβιέρσκα Σάντρα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Πετράι Κωνσταντίν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Ντοβόρης Παναγιώτης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4023849" y="958413"/>
            <a:ext cx="5347774" cy="209288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Μπαντής Θοδωρής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Ντρεκόπουλος</a:t>
            </a:r>
            <a:r>
              <a:rPr lang="en-US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Παναγιώτης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Μπίνιου Αργυρώ</a:t>
            </a:r>
          </a:p>
          <a:p>
            <a:pPr algn="ctr">
              <a:defRPr/>
            </a:pPr>
            <a:r>
              <a:rPr lang="el-GR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Φιλιππάκη Παυλίνα</a:t>
            </a:r>
          </a:p>
          <a:p>
            <a:pPr algn="ctr">
              <a:defRPr/>
            </a:pPr>
            <a:endParaRPr lang="el-GR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699792" y="0"/>
            <a:ext cx="37385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Οι μαθητές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ΧΡΙΣΤΙΝΑ\σχολικο ετος 2017-2018\ΗΛΙΑΚΟ ΡΟΛΟΙ\IMG-978ff8a97949c1187739affe6febc27a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Ορθογώνιο 3"/>
          <p:cNvSpPr/>
          <p:nvPr/>
        </p:nvSpPr>
        <p:spPr>
          <a:xfrm>
            <a:off x="323528" y="4077072"/>
            <a:ext cx="4991366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l-GR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Δενδρινός Γιάννης</a:t>
            </a:r>
          </a:p>
          <a:p>
            <a:pPr algn="ctr">
              <a:defRPr/>
            </a:pPr>
            <a:r>
              <a:rPr lang="el-GR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Συσίκη Σπυριδούλα </a:t>
            </a:r>
          </a:p>
          <a:p>
            <a:pPr algn="ctr">
              <a:defRPr/>
            </a:pPr>
            <a:r>
              <a:rPr lang="el-GR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Ρωμανός Δήμος</a:t>
            </a:r>
          </a:p>
          <a:p>
            <a:pPr algn="ctr">
              <a:defRPr/>
            </a:pPr>
            <a:r>
              <a:rPr lang="el-GR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Αλιγιάι Έγκερτ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~1\admin\LOCALS~1\Temp\Rar$DRa3816.16216\P_20180517_123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280496" y="0"/>
            <a:ext cx="875156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Ενιαίο Ειδικό Εκπαιδευτικό</a:t>
            </a:r>
          </a:p>
          <a:p>
            <a:pPr algn="ctr">
              <a:defRPr/>
            </a:pPr>
            <a:r>
              <a:rPr lang="el-G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Γυμνάσιο – Λύκειο Αγίας Παρασκευής</a:t>
            </a:r>
          </a:p>
          <a:p>
            <a:pPr algn="ctr">
              <a:defRPr/>
            </a:pPr>
            <a:r>
              <a:rPr lang="el-GR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και για Κωφούς – Βαρήκοους μαθητές 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5004048" y="5229200"/>
            <a:ext cx="379591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l-GR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Σχολικό Έτος</a:t>
            </a:r>
          </a:p>
          <a:p>
            <a:pPr algn="ctr">
              <a:defRPr/>
            </a:pPr>
            <a:r>
              <a:rPr lang="el-GR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1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2017-2018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Διδακτικοί Στόχοι</a:t>
            </a:r>
            <a:endParaRPr lang="el-GR" altLang="el-GR" smtClean="0"/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r>
              <a:rPr lang="el-GR" altLang="el-GR" sz="2000" smtClean="0"/>
              <a:t>Να κατασκευάσουν ένα ηλιακό ρολόι για να μετρήσουν τον χρόνο,</a:t>
            </a:r>
          </a:p>
          <a:p>
            <a:r>
              <a:rPr lang="el-GR" altLang="el-GR" sz="2000" smtClean="0"/>
              <a:t>Να εξηγήσουν πώς λειτουργεί το ηλιακό ρολόι με το φως του ήλιου,</a:t>
            </a:r>
          </a:p>
          <a:p>
            <a:r>
              <a:rPr lang="el-GR" altLang="el-GR" sz="2000" smtClean="0"/>
              <a:t>Να υπολογίσουν την ώρα χρησιμοποιώντας ένα ηλιακό ρολόι και να συγκρίνουν τη μέθοδο αυτή με τις σύγχρονες μεθόδους κατάδειξης της ώρας ως προς την ακρίβειά τους,</a:t>
            </a:r>
          </a:p>
          <a:p>
            <a:r>
              <a:rPr lang="el-GR" altLang="el-GR" sz="2000" smtClean="0"/>
              <a:t>Να ονομάζουν διαφορετικά όργανα μέτρησης του χρόνου</a:t>
            </a:r>
          </a:p>
          <a:p>
            <a:r>
              <a:rPr lang="el-GR" altLang="el-GR" sz="2000" smtClean="0"/>
              <a:t>Να κατανοήσουν ποιο είναι το Βόρειο και το Νότιο ημισφαίριο της γης, και ποιο είναι το δυτικό και ανατολικό ημισφαίριο της γης,</a:t>
            </a:r>
          </a:p>
          <a:p>
            <a:r>
              <a:rPr lang="el-GR" altLang="el-GR" sz="2000" smtClean="0"/>
              <a:t>Να κατανοήσουν ποιος είναι και που βρίσκεται ο Βόρειος και ο Νότιος πόλος,</a:t>
            </a:r>
          </a:p>
          <a:p>
            <a:r>
              <a:rPr lang="el-GR" altLang="el-GR" sz="2000" smtClean="0"/>
              <a:t>Να κατανοήσουν τις έννοιες  γεωγραφικό πλάτος και γεωγραφικό μήκος σε σχέση με το ημισφαίριο που βρίσκεται ένας τόπος στην επιφάνεια της γης,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Στόχοι των Ηνωμένων Εθνών για τη Βιώσιμη Ανάπτυξη</a:t>
            </a:r>
            <a:endParaRPr lang="el-GR" altLang="el-GR" smtClean="0"/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>
          <a:xfrm>
            <a:off x="571500" y="1857375"/>
            <a:ext cx="8229600" cy="4525963"/>
          </a:xfrm>
        </p:spPr>
        <p:txBody>
          <a:bodyPr/>
          <a:lstStyle/>
          <a:p>
            <a:r>
              <a:rPr lang="el-GR" altLang="el-GR" smtClean="0"/>
              <a:t>Ποιοτική εκπαίδευση</a:t>
            </a:r>
          </a:p>
          <a:p>
            <a:r>
              <a:rPr lang="el-GR" altLang="el-GR" smtClean="0"/>
              <a:t>Φτηνή και καθαρή ενέργεια</a:t>
            </a:r>
          </a:p>
          <a:p>
            <a:r>
              <a:rPr lang="el-GR" altLang="el-GR" smtClean="0"/>
              <a:t>Αξιοπρεπής εργασία και οικονομική ανάπτυξη</a:t>
            </a:r>
          </a:p>
          <a:p>
            <a:r>
              <a:rPr lang="el-GR" altLang="el-GR" smtClean="0"/>
              <a:t>Βιώσιμες πόλεις και κοινότητες</a:t>
            </a:r>
          </a:p>
          <a:p>
            <a:r>
              <a:rPr lang="el-GR" altLang="el-GR" smtClean="0"/>
              <a:t>Δράση για το κλίμα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Διάγραμμα"/>
          <p:cNvGraphicFramePr/>
          <p:nvPr/>
        </p:nvGraphicFramePr>
        <p:xfrm>
          <a:off x="428596" y="142852"/>
          <a:ext cx="835824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Στρογγυλεμένο ορθογώνιο"/>
          <p:cNvSpPr/>
          <p:nvPr/>
        </p:nvSpPr>
        <p:spPr>
          <a:xfrm>
            <a:off x="3214688" y="2000250"/>
            <a:ext cx="3000375" cy="221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dirty="0">
                <a:solidFill>
                  <a:srgbClr val="7030A0"/>
                </a:solidFill>
              </a:rPr>
              <a:t>Υλικά - όργανα που χρησιμοποιήσαμε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1252538"/>
          </a:xfrm>
        </p:spPr>
        <p:txBody>
          <a:bodyPr/>
          <a:lstStyle/>
          <a:p>
            <a:r>
              <a:rPr lang="el-GR" altLang="el-GR" sz="2400" smtClean="0"/>
              <a:t>Σχεδιάσαμε ένα ημικύκλιο με ένα μοιρογνωμόνιο στη ξύλινη σανίδα</a:t>
            </a:r>
          </a:p>
          <a:p>
            <a:r>
              <a:rPr lang="el-GR" altLang="el-GR" sz="2400" smtClean="0"/>
              <a:t>Κάθε 15 κάναμε ένα μικρό σημάδι</a:t>
            </a:r>
          </a:p>
        </p:txBody>
      </p:sp>
      <p:sp>
        <p:nvSpPr>
          <p:cNvPr id="6147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Διαδικασία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5435600" y="2405063"/>
            <a:ext cx="352901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2000" i="1"/>
              <a:t>Η Γη ολοκληρώνει μια περιστροφή γύρω από τον άξονά της σε 24 ώρες, δηλαδή σε 24 ώρες κάνει μια περιστροφή 360</a:t>
            </a:r>
            <a:r>
              <a:rPr lang="el-GR" altLang="el-GR" sz="2000" i="1" baseline="30000"/>
              <a:t>ο</a:t>
            </a:r>
            <a:r>
              <a:rPr lang="el-GR" altLang="el-GR" sz="2000" i="1"/>
              <a:t>. Αυτό σημαίνει ότι 1 ώρα αντιστοιχεί σε 360</a:t>
            </a:r>
            <a:r>
              <a:rPr lang="el-GR" altLang="el-GR" sz="2000" i="1" baseline="30000"/>
              <a:t>ο</a:t>
            </a:r>
            <a:r>
              <a:rPr lang="el-GR" altLang="el-GR" sz="2000" i="1"/>
              <a:t>:24=15</a:t>
            </a:r>
            <a:r>
              <a:rPr lang="el-GR" altLang="el-GR" sz="2000" i="1" baseline="30000"/>
              <a:t>ο</a:t>
            </a:r>
            <a:endParaRPr lang="el-GR" altLang="el-GR" sz="2000" i="1"/>
          </a:p>
        </p:txBody>
      </p:sp>
      <p:pic>
        <p:nvPicPr>
          <p:cNvPr id="6149" name="Picture 2" descr="E:\ΗΛΙΑΚΟ ΡΟΛΟΙ\IMG_20180312_092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3068638"/>
            <a:ext cx="2640013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E:\ΗΛΙΑΚΟ ΡΟΛΟΙ\IMG_20180312_0944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3863" y="4437063"/>
            <a:ext cx="272256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Διαδικασία</a:t>
            </a:r>
            <a:endParaRPr lang="el-GR" altLang="el-GR" smtClean="0"/>
          </a:p>
        </p:txBody>
      </p:sp>
      <p:sp>
        <p:nvSpPr>
          <p:cNvPr id="7171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Η πλευρά του τριγώνου που θα χρησιμοποιήσουμε ως βάση, πρέπει να έχει το ίδιο μήκος με την ακτίνα του ημικυκλίου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Διαδικασία</a:t>
            </a:r>
            <a:endParaRPr lang="el-GR" altLang="el-GR" smtClean="0"/>
          </a:p>
        </p:txBody>
      </p:sp>
      <p:sp>
        <p:nvSpPr>
          <p:cNvPr id="819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Κάναμε ένα ορθογώνιο τρίγωνο σε ένα χαρτόνι. Η γωνία Α είναι 38</a:t>
            </a:r>
            <a:r>
              <a:rPr lang="el-GR" altLang="el-GR" baseline="30000" smtClean="0"/>
              <a:t>ο</a:t>
            </a:r>
            <a:r>
              <a:rPr lang="el-GR" altLang="el-GR" smtClean="0"/>
              <a:t>, τόσες μοίρες δηλαδή όσες το γεωγραφικό πλάτος της Αθήνας (όπου βρισκόμαστε)</a:t>
            </a:r>
          </a:p>
          <a:p>
            <a:endParaRPr lang="el-GR" altLang="el-GR" smtClean="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3714750"/>
            <a:ext cx="475615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Διαδικασία</a:t>
            </a:r>
            <a:endParaRPr lang="el-GR" altLang="el-GR" smtClean="0"/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Κολλήσαμε το τρίγωνο στη μέση του ημικυκλίου, έτσι ώστε η κορυφή της γωνίας Α να συμπέσει με τη μέση της βάσης του ημικυκλίου</a:t>
            </a:r>
          </a:p>
          <a:p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>
                <a:solidFill>
                  <a:srgbClr val="7030A0"/>
                </a:solidFill>
              </a:rPr>
              <a:t>Διαδικασία</a:t>
            </a:r>
            <a:endParaRPr lang="el-GR" altLang="el-GR" smtClean="0"/>
          </a:p>
        </p:txBody>
      </p:sp>
      <p:sp>
        <p:nvSpPr>
          <p:cNvPr id="1024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1323975"/>
          </a:xfrm>
        </p:spPr>
        <p:txBody>
          <a:bodyPr/>
          <a:lstStyle/>
          <a:p>
            <a:r>
              <a:rPr lang="el-GR" altLang="el-GR" smtClean="0"/>
              <a:t>Προσανατολίσαμε τη γωνία Α του ηλιακού μας ρολογιού ως προς το Βορρά</a:t>
            </a:r>
          </a:p>
          <a:p>
            <a:r>
              <a:rPr lang="el-GR" altLang="el-GR" smtClean="0"/>
              <a:t>Το μεσημέρι το ρολόι δείχνει ώρα 12 και σύμφωνα με αυτό διαβαθμίσαμε το ρολόι</a:t>
            </a:r>
          </a:p>
        </p:txBody>
      </p:sp>
      <p:sp>
        <p:nvSpPr>
          <p:cNvPr id="5" name="Ισοσκελές τρίγωνο 4"/>
          <p:cNvSpPr/>
          <p:nvPr/>
        </p:nvSpPr>
        <p:spPr>
          <a:xfrm>
            <a:off x="2484438" y="4005263"/>
            <a:ext cx="4464050" cy="234156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dirty="0">
                <a:solidFill>
                  <a:srgbClr val="002060"/>
                </a:solidFill>
              </a:rPr>
              <a:t>Κατά τη διάρκεια της ημέρας η σκιά του τριγώνου δείχνει την ώρα</a:t>
            </a:r>
          </a:p>
          <a:p>
            <a:pPr algn="ctr">
              <a:defRPr/>
            </a:pP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384</Words>
  <Application>Microsoft Office PowerPoint</Application>
  <PresentationFormat>Προβολή στην οθόνη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Arial</vt:lpstr>
      <vt:lpstr>Calibri</vt:lpstr>
      <vt:lpstr>Diseño predeterminado</vt:lpstr>
      <vt:lpstr>Διαφάνεια 1</vt:lpstr>
      <vt:lpstr>Διδακτικοί Στόχοι</vt:lpstr>
      <vt:lpstr>Στόχοι των Ηνωμένων Εθνών για τη Βιώσιμη Ανάπτυξη</vt:lpstr>
      <vt:lpstr>Διαφάνεια 4</vt:lpstr>
      <vt:lpstr>Διαδικασία</vt:lpstr>
      <vt:lpstr>Διαδικασία</vt:lpstr>
      <vt:lpstr>Διαδικασία</vt:lpstr>
      <vt:lpstr>Διαδικασία</vt:lpstr>
      <vt:lpstr>Διαδικασία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Γιωτα</cp:lastModifiedBy>
  <cp:revision>55</cp:revision>
  <dcterms:created xsi:type="dcterms:W3CDTF">2009-03-26T20:51:52Z</dcterms:created>
  <dcterms:modified xsi:type="dcterms:W3CDTF">2018-05-23T21:36:22Z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663794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S8.2.1</vt:lpwstr>
  </property>
</Properties>
</file>